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618" r:id="rId2"/>
    <p:sldId id="654" r:id="rId3"/>
    <p:sldId id="672" r:id="rId4"/>
    <p:sldId id="673" r:id="rId5"/>
    <p:sldId id="674" r:id="rId6"/>
    <p:sldId id="675" r:id="rId7"/>
    <p:sldId id="655" r:id="rId8"/>
    <p:sldId id="671" r:id="rId9"/>
    <p:sldId id="676" r:id="rId10"/>
    <p:sldId id="665" r:id="rId11"/>
    <p:sldId id="666" r:id="rId12"/>
    <p:sldId id="667" r:id="rId13"/>
    <p:sldId id="668" r:id="rId14"/>
    <p:sldId id="669" r:id="rId15"/>
    <p:sldId id="670" r:id="rId16"/>
    <p:sldId id="657" r:id="rId17"/>
    <p:sldId id="6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2FD"/>
    <a:srgbClr val="BA5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2"/>
    <p:restoredTop sz="96405"/>
  </p:normalViewPr>
  <p:slideViewPr>
    <p:cSldViewPr snapToGrid="0">
      <p:cViewPr>
        <p:scale>
          <a:sx n="218" d="100"/>
          <a:sy n="218" d="100"/>
        </p:scale>
        <p:origin x="-75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D689B-7F06-294D-911C-FBCA10890E1B}" type="datetimeFigureOut">
              <a:rPr lang="en-US" smtClean="0"/>
              <a:t>10/7/24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D5EAD-3238-C741-939B-E92E21596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7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38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75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48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56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66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760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362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35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73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44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0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9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3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4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26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2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F5282-107C-99DE-0138-67B6FAC13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16A9C-DEA1-A294-2955-C1A057E76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F4268-1264-DBC3-8BD7-7D0EF71C4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D530D-5640-1FDC-77A6-5B9D8F383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3A2C0-1498-F00A-EB9F-BB4D488E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45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BD01-F1A8-2508-B363-ABB10EC01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61662-39AB-B5E4-1351-BE05CEB30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8338D-DA30-8C6B-5A3F-01346BBAB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8CAE8-358E-6126-B6F3-B582DBD6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416BF-A47D-91C0-F396-B0172736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3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6C3BE-C8AF-2905-AF74-2917CD864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4407C-E20F-1CAD-D087-4BD8C2EBC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2E652-D8D9-5651-2045-5418B8C13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CF2B-0E03-4627-1869-55877FB1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51389-40F8-2B1D-18FC-5436F95CE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20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6B69F80B-5CB0-2741-999A-39C205A6D07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47695"/>
            <a:ext cx="12192000" cy="610306"/>
          </a:xfrm>
          <a:prstGeom prst="rect">
            <a:avLst/>
          </a:prstGeom>
          <a:solidFill>
            <a:srgbClr val="F99C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en-US" altLang="en-US" sz="1556">
              <a:latin typeface="Helvetica Neue Thin" panose="020B0403020202020204" pitchFamily="34" charset="0"/>
              <a:ea typeface="Helvetica Neue Thin" panose="020B0403020202020204" pitchFamily="34" charset="0"/>
              <a:cs typeface="Helvetica Neue Thin" panose="020B0403020202020204" pitchFamily="34" charset="0"/>
            </a:endParaRP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6CC52C55-A028-D249-A6F1-7DB923F181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6" y="6251222"/>
            <a:ext cx="610306" cy="608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420" y="229572"/>
            <a:ext cx="11567160" cy="526154"/>
          </a:xfrm>
        </p:spPr>
        <p:txBody>
          <a:bodyPr/>
          <a:lstStyle>
            <a:lvl1pPr>
              <a:defRPr sz="3556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312421" y="780121"/>
            <a:ext cx="11566313" cy="326896"/>
          </a:xfrm>
        </p:spPr>
        <p:txBody>
          <a:bodyPr anchor="ctr">
            <a:noAutofit/>
          </a:bodyPr>
          <a:lstStyle>
            <a:lvl1pPr marL="228598" indent="-228598">
              <a:buFont typeface=".AppleSystemUIFont" charset="-120"/>
              <a:buChar char="-"/>
              <a:defRPr sz="2222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1190678"/>
            <a:ext cx="11567160" cy="5015616"/>
          </a:xfrm>
        </p:spPr>
        <p:txBody>
          <a:bodyPr/>
          <a:lstStyle>
            <a:lvl1pPr marL="311148" indent="-311148">
              <a:lnSpc>
                <a:spcPct val="100000"/>
              </a:lnSpc>
              <a:buSzPct val="70000"/>
              <a:buFont typeface=".AppleSystemUIFont"/>
              <a:buChar char="○"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535512" indent="-302681">
              <a:lnSpc>
                <a:spcPct val="100000"/>
              </a:lnSpc>
              <a:buSzPct val="80000"/>
              <a:buFont typeface="AppleMyungjo" pitchFamily="2" charset="-127"/>
              <a:buChar char="◻︎"/>
              <a:tabLst/>
              <a:defRPr sz="1778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85793" indent="-22859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556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914391" indent="-228598">
              <a:lnSpc>
                <a:spcPct val="100000"/>
              </a:lnSpc>
              <a:buFont typeface="Wingdings" pitchFamily="2" charset="2"/>
              <a:buChar char="§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142989" indent="-228598">
              <a:lnSpc>
                <a:spcPct val="100000"/>
              </a:lnSpc>
              <a:buFont typeface=".AppleSystemUIFont"/>
              <a:buChar char="‣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172178" y="6272691"/>
            <a:ext cx="8707402" cy="208382"/>
          </a:xfrm>
        </p:spPr>
        <p:txBody>
          <a:bodyPr anchor="ctr">
            <a:noAutofit/>
          </a:bodyPr>
          <a:lstStyle>
            <a:lvl1pPr marL="0" indent="0" algn="r">
              <a:buNone/>
              <a:defRPr sz="1111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CFF1C2B-DAB6-8847-B38C-A3C92D42830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265959" y="6522861"/>
            <a:ext cx="613833" cy="292806"/>
          </a:xfrm>
          <a:prstGeom prst="rect">
            <a:avLst/>
          </a:prstGeom>
        </p:spPr>
        <p:txBody>
          <a:bodyPr anchor="ctr"/>
          <a:lstStyle>
            <a:lvl1pPr algn="r" defTabSz="914369" eaLnBrk="1" fontAlgn="auto" hangingPunct="1">
              <a:spcBef>
                <a:spcPts val="0"/>
              </a:spcBef>
              <a:spcAft>
                <a:spcPts val="0"/>
              </a:spcAft>
              <a:defRPr sz="1778" smtClean="0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EDA0798D-109A-ED44-A64C-7534A7AB9B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764680C-0B20-EB47-B61B-E1AD5CCB56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1433" y="6268898"/>
            <a:ext cx="2138326" cy="589102"/>
          </a:xfrm>
        </p:spPr>
        <p:txBody>
          <a:bodyPr anchor="ctr">
            <a:noAutofit/>
          </a:bodyPr>
          <a:lstStyle>
            <a:lvl1pPr marL="0" indent="0" algn="l">
              <a:buNone/>
              <a:defRPr sz="1778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AHS Team Meeting Presentation</a:t>
            </a:r>
          </a:p>
        </p:txBody>
      </p:sp>
    </p:spTree>
    <p:extLst>
      <p:ext uri="{BB962C8B-B14F-4D97-AF65-F5344CB8AC3E}">
        <p14:creationId xmlns:p14="http://schemas.microsoft.com/office/powerpoint/2010/main" val="74209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008FE-E6EF-CA5E-6D5C-83E5E2D9F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16DC1-A709-276F-F082-30EB3DA87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CD5B5-800A-8E84-3F6B-07B465FF1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BD2F1-FBF6-AA62-7D71-377D3345B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F540F-5308-2668-18EF-A08D838A1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9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F622-D29A-8ACB-6753-678547A4F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D135B-BC5D-BD63-E0BB-9916C9AB7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0E403-9E20-8C3B-332E-B8F82EB7A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5DD0F-F8CF-CB70-7387-B7ACEC68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3D76E-AC59-FCCD-7215-62F9ECDEF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2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C330-4828-EEC9-AD5B-9D906BD31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A2EFA-9C4B-ADA7-643A-27B1D8586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26D381-7047-2A89-838E-6EF797639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F31E7-0471-39A4-CB16-02FC3909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16E7A-106F-DD10-12F7-54FA8759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CB2E9-3EA8-42FA-E7B1-8843EB5C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9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47545-CE23-6F7F-B998-5EE1F2E42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E7FE5-94A8-55CB-C236-A39C03F57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A24B2-A870-8AD0-B469-DCB691393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946F-4C69-CF09-A727-D52A2C49E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59687B-AEB7-BD8C-8B1B-39CD2292FE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51F0F0-0189-D336-A1B1-8A11917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7151-2BA4-1F2D-B856-514DC0DB7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EE0A2-190C-496E-FF96-B4D6F73C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50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5E4C-F497-4885-1380-153B56008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57DDF-10D9-9130-3332-4165B25C8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2C8F28-7F1C-85F2-9BF5-5B53FA80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289632-39F9-DBA6-D5CA-A6700E43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90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B86C12-3BEA-9E60-DC25-B41A4930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CC956-5C9C-0D95-25E6-3904DC5C6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43795-C62B-9FCE-4072-143F124D2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1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A3178-FF97-0FA9-74AB-B1117F893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52B53-C556-D3E2-2B5F-1F5604F50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9468E-8E4B-C4F4-EC28-0823E8D1D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4C63D-B5EB-CF53-DE71-80BD2C37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9A114-5C7D-41D1-85F2-50E9EB919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075C0-EE84-DC28-A524-F44D4986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B23A7-98CF-034C-1B83-0F1933171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363927-606B-BA1C-9D0B-B7378B1A0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680AD-E996-4487-C5BE-BD98264D1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F9FDE-4ADC-6492-FE9E-B16628D8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BCE21-7DFF-755A-B859-02DF4C7A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6D555-A00A-AFDA-F241-C67AA401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7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C1619E-9518-3199-82B7-C12F74BC8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2D424-41A0-0AA3-0F7C-C0ACA0890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62D57-E6EC-A815-364D-A6A185C75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0C617-0678-9B5B-975F-E69720F9B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39BBE-343D-B6FB-1529-237AD80A9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612CF-F971-434D-9710-E2D678A309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8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C77A237-341D-EEAA-9734-B57E226249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FD56979-2C5A-B3CC-811E-41DA2642F279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56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Regional Optimization In Serialization (ROIS)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188EB58-E85B-61C0-1E37-299E0864E83F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1148" indent="-31114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70000"/>
              <a:buFont typeface=".AppleSystemUIFont"/>
              <a:buChar char="○"/>
              <a:tabLst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535512" indent="-302681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ppleMyungjo" pitchFamily="2" charset="-127"/>
              <a:buChar char="◻︎"/>
              <a:tabLst/>
              <a:defRPr sz="1778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85793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556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914391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tabLst/>
              <a:defRPr sz="1333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142989" indent="-22859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.AppleSystemUIFont"/>
              <a:buChar char="‣"/>
              <a:tabLst/>
              <a:defRPr sz="1333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Kai Zhen</a:t>
            </a:r>
          </a:p>
          <a:p>
            <a:pPr marL="0" indent="0" algn="ctr">
              <a:buNone/>
            </a:pPr>
            <a:r>
              <a:rPr lang="en-US" dirty="0"/>
              <a:t>Lightning Talk for Novel Extensions to Inference Science Problems</a:t>
            </a:r>
          </a:p>
          <a:p>
            <a:pPr marL="0" indent="0" algn="ctr">
              <a:buNone/>
            </a:pPr>
            <a:r>
              <a:rPr lang="en-US" dirty="0"/>
              <a:t>Oct. 2024</a:t>
            </a:r>
          </a:p>
        </p:txBody>
      </p:sp>
    </p:spTree>
    <p:extLst>
      <p:ext uri="{BB962C8B-B14F-4D97-AF65-F5344CB8AC3E}">
        <p14:creationId xmlns:p14="http://schemas.microsoft.com/office/powerpoint/2010/main" val="1109562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6D3215-66FD-EACE-E035-4FDE128D5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223" y="2148032"/>
            <a:ext cx="7772400" cy="382590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7709CFD-4084-D402-58D8-45AF3C5C7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93850" y="2088325"/>
            <a:ext cx="7772400" cy="3825906"/>
          </a:xfrm>
        </p:spPr>
      </p:pic>
    </p:spTree>
    <p:extLst>
      <p:ext uri="{BB962C8B-B14F-4D97-AF65-F5344CB8AC3E}">
        <p14:creationId xmlns:p14="http://schemas.microsoft.com/office/powerpoint/2010/main" val="3595898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431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384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582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582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522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C01BBF-9953-9A11-0344-1DB242B809D9}"/>
              </a:ext>
            </a:extLst>
          </p:cNvPr>
          <p:cNvSpPr/>
          <p:nvPr/>
        </p:nvSpPr>
        <p:spPr>
          <a:xfrm>
            <a:off x="3291488" y="2835033"/>
            <a:ext cx="1735465" cy="801228"/>
          </a:xfrm>
          <a:prstGeom prst="rect">
            <a:avLst/>
          </a:prstGeom>
          <a:solidFill>
            <a:schemeClr val="bg1">
              <a:alpha val="7436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A05AB-24DA-A500-0CDA-CA46CA5338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10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C01BBF-9953-9A11-0344-1DB242B809D9}"/>
              </a:ext>
            </a:extLst>
          </p:cNvPr>
          <p:cNvSpPr/>
          <p:nvPr/>
        </p:nvSpPr>
        <p:spPr>
          <a:xfrm>
            <a:off x="3291488" y="2835033"/>
            <a:ext cx="1735465" cy="801228"/>
          </a:xfrm>
          <a:prstGeom prst="rect">
            <a:avLst/>
          </a:prstGeom>
          <a:solidFill>
            <a:schemeClr val="bg1">
              <a:alpha val="7436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27BBD-2E13-B7C4-D8BE-C4F586E56B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A193E81-2C4E-2617-6343-9AA3B5CBFEE2}"/>
              </a:ext>
            </a:extLst>
          </p:cNvPr>
          <p:cNvGrpSpPr/>
          <p:nvPr/>
        </p:nvGrpSpPr>
        <p:grpSpPr>
          <a:xfrm>
            <a:off x="5395760" y="1938444"/>
            <a:ext cx="1493728" cy="1542055"/>
            <a:chOff x="3711188" y="137068"/>
            <a:chExt cx="2373809" cy="2373809"/>
          </a:xfrm>
        </p:grpSpPr>
        <p:sp>
          <p:nvSpPr>
            <p:cNvPr id="9" name="Shape 8">
              <a:extLst>
                <a:ext uri="{FF2B5EF4-FFF2-40B4-BE49-F238E27FC236}">
                  <a16:creationId xmlns:a16="http://schemas.microsoft.com/office/drawing/2014/main" id="{7C8F322F-DCA5-BA2A-C79E-DF662FBAA152}"/>
                </a:ext>
              </a:extLst>
            </p:cNvPr>
            <p:cNvSpPr/>
            <p:nvPr/>
          </p:nvSpPr>
          <p:spPr>
            <a:xfrm rot="20700000">
              <a:off x="3711188" y="137068"/>
              <a:ext cx="2373809" cy="2373809"/>
            </a:xfrm>
            <a:prstGeom prst="gear6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shade val="80000"/>
                <a:hueOff val="0"/>
                <a:satOff val="-75001"/>
                <a:lumOff val="39614"/>
                <a:alphaOff val="0"/>
              </a:schemeClr>
            </a:fillRef>
            <a:effectRef idx="0">
              <a:schemeClr val="accent1">
                <a:shade val="80000"/>
                <a:hueOff val="0"/>
                <a:satOff val="-75001"/>
                <a:lumOff val="3961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Shape 12">
              <a:extLst>
                <a:ext uri="{FF2B5EF4-FFF2-40B4-BE49-F238E27FC236}">
                  <a16:creationId xmlns:a16="http://schemas.microsoft.com/office/drawing/2014/main" id="{0AA14D8E-CD71-8197-56D7-C3DECD3D4908}"/>
                </a:ext>
              </a:extLst>
            </p:cNvPr>
            <p:cNvSpPr/>
            <p:nvPr/>
          </p:nvSpPr>
          <p:spPr>
            <a:xfrm>
              <a:off x="4019579" y="657714"/>
              <a:ext cx="1696995" cy="13325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Accuracy</a:t>
              </a:r>
            </a:p>
          </p:txBody>
        </p:sp>
      </p:grpSp>
      <p:sp>
        <p:nvSpPr>
          <p:cNvPr id="12" name="Shape 11">
            <a:extLst>
              <a:ext uri="{FF2B5EF4-FFF2-40B4-BE49-F238E27FC236}">
                <a16:creationId xmlns:a16="http://schemas.microsoft.com/office/drawing/2014/main" id="{552E409D-87A3-9456-1932-C4922C2C7D38}"/>
              </a:ext>
            </a:extLst>
          </p:cNvPr>
          <p:cNvSpPr/>
          <p:nvPr/>
        </p:nvSpPr>
        <p:spPr>
          <a:xfrm>
            <a:off x="5647291" y="3212688"/>
            <a:ext cx="2096228" cy="2164049"/>
          </a:xfrm>
          <a:prstGeom prst="gear9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D96DBD58-07A9-3ABD-42AC-5F20B8C20A5B}"/>
              </a:ext>
            </a:extLst>
          </p:cNvPr>
          <p:cNvSpPr/>
          <p:nvPr/>
        </p:nvSpPr>
        <p:spPr>
          <a:xfrm>
            <a:off x="6068726" y="3719606"/>
            <a:ext cx="1253358" cy="111236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860" tIns="22860" rIns="22860" bIns="22860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Model Size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59970CF-6B80-8193-C901-66D7B7B61357}"/>
              </a:ext>
            </a:extLst>
          </p:cNvPr>
          <p:cNvSpPr/>
          <p:nvPr/>
        </p:nvSpPr>
        <p:spPr>
          <a:xfrm>
            <a:off x="7835632" y="3307740"/>
            <a:ext cx="2642368" cy="2094941"/>
          </a:xfrm>
          <a:prstGeom prst="roundRect">
            <a:avLst>
              <a:gd name="adj" fmla="val 10000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5A97AF4C-C25C-83ED-7112-E9AD57F36E63}"/>
              </a:ext>
            </a:extLst>
          </p:cNvPr>
          <p:cNvSpPr/>
          <p:nvPr/>
        </p:nvSpPr>
        <p:spPr>
          <a:xfrm>
            <a:off x="7887002" y="3607916"/>
            <a:ext cx="2530993" cy="89008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60960" rIns="60960" bIns="60960" numCol="1" spcCol="1270" anchor="t" anchorCtr="0">
            <a:noAutofit/>
          </a:bodyPr>
          <a:lstStyle/>
          <a:p>
            <a:pPr marL="0" lvl="1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dirty="0"/>
              <a:t>If the model size is too large, the model may not fit on device.</a:t>
            </a:r>
          </a:p>
        </p:txBody>
      </p:sp>
      <p:sp>
        <p:nvSpPr>
          <p:cNvPr id="16" name="Circular Arrow 15">
            <a:extLst>
              <a:ext uri="{FF2B5EF4-FFF2-40B4-BE49-F238E27FC236}">
                <a16:creationId xmlns:a16="http://schemas.microsoft.com/office/drawing/2014/main" id="{3347A6DD-89E5-4EF9-25CD-26C4DD28C6D4}"/>
              </a:ext>
            </a:extLst>
          </p:cNvPr>
          <p:cNvSpPr/>
          <p:nvPr/>
        </p:nvSpPr>
        <p:spPr>
          <a:xfrm rot="6940709">
            <a:off x="5267861" y="2983510"/>
            <a:ext cx="2769982" cy="2683172"/>
          </a:xfrm>
          <a:prstGeom prst="circularArrow">
            <a:avLst>
              <a:gd name="adj1" fmla="val 4687"/>
              <a:gd name="adj2" fmla="val 299029"/>
              <a:gd name="adj3" fmla="val 2547959"/>
              <a:gd name="adj4" fmla="val 15794412"/>
              <a:gd name="adj5" fmla="val 5469"/>
            </a:avLst>
          </a:prstGeom>
        </p:spPr>
        <p:style>
          <a:lnRef idx="0">
            <a:schemeClr val="accent1">
              <a:shade val="9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shade val="9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B359-D214-5161-E22B-99894FC42A16}"/>
              </a:ext>
            </a:extLst>
          </p:cNvPr>
          <p:cNvGrpSpPr/>
          <p:nvPr/>
        </p:nvGrpSpPr>
        <p:grpSpPr>
          <a:xfrm>
            <a:off x="1532108" y="2856505"/>
            <a:ext cx="4357460" cy="3613304"/>
            <a:chOff x="114275" y="2353071"/>
            <a:chExt cx="4357460" cy="361330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EE992BE-00EB-9877-66FB-BDC2EE587B9E}"/>
                </a:ext>
              </a:extLst>
            </p:cNvPr>
            <p:cNvGrpSpPr/>
            <p:nvPr/>
          </p:nvGrpSpPr>
          <p:grpSpPr>
            <a:xfrm>
              <a:off x="932832" y="2353071"/>
              <a:ext cx="3538903" cy="2021799"/>
              <a:chOff x="932832" y="2353071"/>
              <a:chExt cx="3538903" cy="2021799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C5B0FD3-8F93-607F-9483-694E939E6367}"/>
                  </a:ext>
                </a:extLst>
              </p:cNvPr>
              <p:cNvGrpSpPr/>
              <p:nvPr/>
            </p:nvGrpSpPr>
            <p:grpSpPr>
              <a:xfrm>
                <a:off x="932832" y="2715257"/>
                <a:ext cx="3496193" cy="1659613"/>
                <a:chOff x="932832" y="2715257"/>
                <a:chExt cx="3496193" cy="1659613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3A3CBA1-8385-8067-9787-BF274E426F89}"/>
                    </a:ext>
                  </a:extLst>
                </p:cNvPr>
                <p:cNvGrpSpPr/>
                <p:nvPr/>
              </p:nvGrpSpPr>
              <p:grpSpPr>
                <a:xfrm>
                  <a:off x="2821424" y="2715257"/>
                  <a:ext cx="1607601" cy="1659613"/>
                  <a:chOff x="1873291" y="2107854"/>
                  <a:chExt cx="2554774" cy="2554774"/>
                </a:xfrm>
              </p:grpSpPr>
              <p:sp>
                <p:nvSpPr>
                  <p:cNvPr id="24" name="Shape 23">
                    <a:extLst>
                      <a:ext uri="{FF2B5EF4-FFF2-40B4-BE49-F238E27FC236}">
                        <a16:creationId xmlns:a16="http://schemas.microsoft.com/office/drawing/2014/main" id="{2C00C360-D1C0-AE6E-2FE7-E2DD95C9C8F4}"/>
                      </a:ext>
                    </a:extLst>
                  </p:cNvPr>
                  <p:cNvSpPr/>
                  <p:nvPr/>
                </p:nvSpPr>
                <p:spPr>
                  <a:xfrm>
                    <a:off x="1873291" y="2107854"/>
                    <a:ext cx="2554774" cy="2554774"/>
                  </a:xfrm>
                  <a:prstGeom prst="gear6">
                    <a:avLst/>
                  </a:prstGeom>
                </p:spPr>
                <p:style>
                  <a:lnRef idx="2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accent1">
                      <a:shade val="80000"/>
                      <a:hueOff val="0"/>
                      <a:satOff val="-37501"/>
                      <a:lumOff val="19807"/>
                      <a:alphaOff val="0"/>
                    </a:schemeClr>
                  </a:fillRef>
                  <a:effectRef idx="0">
                    <a:schemeClr val="accent1">
                      <a:shade val="80000"/>
                      <a:hueOff val="0"/>
                      <a:satOff val="-37501"/>
                      <a:lumOff val="19807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5" name="Shape 8">
                    <a:extLst>
                      <a:ext uri="{FF2B5EF4-FFF2-40B4-BE49-F238E27FC236}">
                        <a16:creationId xmlns:a16="http://schemas.microsoft.com/office/drawing/2014/main" id="{C5658C87-01F5-CB70-BF63-763D07476371}"/>
                      </a:ext>
                    </a:extLst>
                  </p:cNvPr>
                  <p:cNvSpPr/>
                  <p:nvPr/>
                </p:nvSpPr>
                <p:spPr>
                  <a:xfrm>
                    <a:off x="2516461" y="2754914"/>
                    <a:ext cx="1408184" cy="1260656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0" tIns="0" rIns="0" bIns="0" numCol="1" spcCol="1270" anchor="ctr" anchorCtr="0">
                    <a:noAutofit/>
                  </a:bodyPr>
                  <a:lstStyle/>
                  <a:p>
                    <a:pPr lvl="0" algn="ctr" defTabSz="8001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dirty="0">
                        <a:solidFill>
                          <a:schemeClr val="bg1">
                            <a:lumMod val="95000"/>
                          </a:schemeClr>
                        </a:solidFill>
                      </a:rPr>
                      <a:t>Latency</a:t>
                    </a:r>
                  </a:p>
                </p:txBody>
              </p:sp>
            </p:grp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FC55BF9A-F3CF-2712-CA4A-88FE1F14F1F1}"/>
                    </a:ext>
                  </a:extLst>
                </p:cNvPr>
                <p:cNvSpPr/>
                <p:nvPr/>
              </p:nvSpPr>
              <p:spPr>
                <a:xfrm>
                  <a:off x="932832" y="3135596"/>
                  <a:ext cx="1888591" cy="963791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shade val="80000"/>
                    <a:hueOff val="0"/>
                    <a:satOff val="-37501"/>
                    <a:lumOff val="19807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/>
                <a:lstStyle/>
                <a:p>
                  <a:r>
                    <a:rPr lang="en-US" dirty="0"/>
                    <a:t>The bigger model may run slower.</a:t>
                  </a:r>
                </a:p>
              </p:txBody>
            </p:sp>
          </p:grpSp>
          <p:sp>
            <p:nvSpPr>
              <p:cNvPr id="21" name="Shape 20">
                <a:extLst>
                  <a:ext uri="{FF2B5EF4-FFF2-40B4-BE49-F238E27FC236}">
                    <a16:creationId xmlns:a16="http://schemas.microsoft.com/office/drawing/2014/main" id="{4F087E58-119B-BF1D-9D46-195AB731719A}"/>
                  </a:ext>
                </a:extLst>
              </p:cNvPr>
              <p:cNvSpPr/>
              <p:nvPr/>
            </p:nvSpPr>
            <p:spPr>
              <a:xfrm rot="2034909">
                <a:off x="2522243" y="2353071"/>
                <a:ext cx="1949492" cy="2012565"/>
              </a:xfrm>
              <a:prstGeom prst="leftCircularArrow">
                <a:avLst>
                  <a:gd name="adj1" fmla="val 6452"/>
                  <a:gd name="adj2" fmla="val 429999"/>
                  <a:gd name="adj3" fmla="val 10489124"/>
                  <a:gd name="adj4" fmla="val 14837806"/>
                  <a:gd name="adj5" fmla="val 7527"/>
                </a:avLst>
              </a:prstGeom>
            </p:spPr>
            <p:style>
              <a:lnRef idx="0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lnRef>
              <a:fillRef idx="1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fillRef>
              <a:effectRef idx="0">
                <a:schemeClr val="accent1">
                  <a:shade val="90000"/>
                  <a:hueOff val="0"/>
                  <a:satOff val="-37501"/>
                  <a:lumOff val="19057"/>
                  <a:alphaOff val="0"/>
                </a:schemeClr>
              </a:effectRef>
              <a:fontRef idx="minor">
                <a:schemeClr val="lt1"/>
              </a:fontRef>
            </p:style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5BE3C30-FF3E-2EFD-0E17-EA9D9CA6FDF2}"/>
                </a:ext>
              </a:extLst>
            </p:cNvPr>
            <p:cNvSpPr/>
            <p:nvPr/>
          </p:nvSpPr>
          <p:spPr>
            <a:xfrm>
              <a:off x="114275" y="4489047"/>
              <a:ext cx="4287611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Simply increasing the number of parameters for better accuracy may significantly enlarge the </a:t>
              </a:r>
              <a:r>
                <a:rPr lang="en-US" b="1" dirty="0">
                  <a:latin typeface="Monaco" pitchFamily="2" charset="77"/>
                </a:rPr>
                <a:t>model size </a:t>
              </a:r>
              <a:r>
                <a:rPr lang="en-US" dirty="0">
                  <a:latin typeface="Monaco" pitchFamily="2" charset="77"/>
                </a:rPr>
                <a:t>and </a:t>
              </a:r>
              <a:r>
                <a:rPr lang="en-US" b="1" dirty="0">
                  <a:latin typeface="Monaco" pitchFamily="2" charset="77"/>
                </a:rPr>
                <a:t>on-device latency</a:t>
              </a:r>
              <a:r>
                <a:rPr lang="en-US" dirty="0">
                  <a:latin typeface="Monaco" pitchFamily="2" charset="77"/>
                </a:rPr>
                <a:t>!</a:t>
              </a:r>
              <a:endParaRPr lang="en-US" dirty="0">
                <a:effectLst/>
                <a:latin typeface="Monaco" pitchFamily="2" charset="77"/>
              </a:endParaRPr>
            </a:p>
          </p:txBody>
        </p:sp>
      </p:grp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A018803-CE6B-8463-E9B6-EA9557A15359}"/>
              </a:ext>
            </a:extLst>
          </p:cNvPr>
          <p:cNvSpPr/>
          <p:nvPr/>
        </p:nvSpPr>
        <p:spPr>
          <a:xfrm>
            <a:off x="6914179" y="2129924"/>
            <a:ext cx="2642368" cy="1112366"/>
          </a:xfrm>
          <a:prstGeom prst="roundRect">
            <a:avLst>
              <a:gd name="adj" fmla="val 10000"/>
            </a:avLst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r>
              <a:rPr lang="en-US" dirty="0"/>
              <a:t>Better accuracy? Make your model bigger.</a:t>
            </a:r>
          </a:p>
        </p:txBody>
      </p:sp>
      <p:sp>
        <p:nvSpPr>
          <p:cNvPr id="27" name="Rounded Rectangle 6">
            <a:extLst>
              <a:ext uri="{FF2B5EF4-FFF2-40B4-BE49-F238E27FC236}">
                <a16:creationId xmlns:a16="http://schemas.microsoft.com/office/drawing/2014/main" id="{798D753E-3E1B-6C0D-A25F-E15191DD483A}"/>
              </a:ext>
            </a:extLst>
          </p:cNvPr>
          <p:cNvSpPr/>
          <p:nvPr/>
        </p:nvSpPr>
        <p:spPr>
          <a:xfrm>
            <a:off x="6914179" y="2168004"/>
            <a:ext cx="2996698" cy="104834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60960" rIns="60960" bIns="60960" numCol="1" spcCol="1270" anchor="t" anchorCtr="0">
            <a:noAutofit/>
          </a:bodyPr>
          <a:lstStyle/>
          <a:p>
            <a:pPr marL="171450" lvl="1" indent="-171450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•"/>
            </a:pP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17950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“RO”: the come into being</a:t>
            </a:r>
          </a:p>
          <a:p>
            <a:r>
              <a:rPr lang="en-US" dirty="0"/>
              <a:t>Primitive pruning results</a:t>
            </a:r>
          </a:p>
          <a:p>
            <a:pPr lvl="1"/>
            <a:r>
              <a:rPr lang="en-US" dirty="0"/>
              <a:t>Perplexity</a:t>
            </a:r>
          </a:p>
          <a:p>
            <a:pPr lvl="1"/>
            <a:r>
              <a:rPr lang="en-US" dirty="0"/>
              <a:t>Zero-shot accuracy</a:t>
            </a:r>
          </a:p>
          <a:p>
            <a:pPr lvl="1"/>
            <a:r>
              <a:rPr lang="en-US" dirty="0"/>
              <a:t>Latency&amp; memory reduction</a:t>
            </a:r>
          </a:p>
          <a:p>
            <a:r>
              <a:rPr lang="en-US" dirty="0"/>
              <a:t>Role of engagement w. AGI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F3138-F706-2C9B-7868-680A88755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62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had sub-8-bit quantization-aware training (S8BQAT)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able to crack the on-device ASR model on Echo &amp; Echo Dot…</a:t>
            </a:r>
          </a:p>
          <a:p>
            <a:pPr lvl="1"/>
            <a:r>
              <a:rPr lang="en-US" dirty="0"/>
              <a:t>Weights are discretized: 31 unique weight values per matrix for 5-bit quantization</a:t>
            </a:r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2" descr="Amazon Echo Dot (4th Gen) Smart speaker with Alexa Charcoal B07XJ8C8F5 -  Best Buy">
            <a:extLst>
              <a:ext uri="{FF2B5EF4-FFF2-40B4-BE49-F238E27FC236}">
                <a16:creationId xmlns:a16="http://schemas.microsoft.com/office/drawing/2014/main" id="{B221CDED-3BA7-1238-8ECF-08CA1F193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9922" y="1190678"/>
            <a:ext cx="1007428" cy="111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ECB56D8-006F-C924-4E03-1FB339241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066" y="1881750"/>
            <a:ext cx="4106326" cy="1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22367C-15C6-203F-28AB-ED5D6E4C219A}"/>
              </a:ext>
            </a:extLst>
          </p:cNvPr>
          <p:cNvSpPr txBox="1"/>
          <p:nvPr/>
        </p:nvSpPr>
        <p:spPr>
          <a:xfrm>
            <a:off x="11154872" y="4411922"/>
            <a:ext cx="101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31 peaks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7E9259-E109-F204-107D-0650CF247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003" y="3522519"/>
            <a:ext cx="2688453" cy="261934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E25FD1-F8AC-9E7C-03A8-CEF85D3D4B2D}"/>
              </a:ext>
            </a:extLst>
          </p:cNvPr>
          <p:cNvGrpSpPr/>
          <p:nvPr/>
        </p:nvGrpSpPr>
        <p:grpSpPr>
          <a:xfrm>
            <a:off x="702570" y="3381470"/>
            <a:ext cx="2901442" cy="2901442"/>
            <a:chOff x="8928343" y="1208294"/>
            <a:chExt cx="2901442" cy="290144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5F8DE2F-5DA7-3E24-49E4-CD4EDAB6AB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8343" y="1208294"/>
              <a:ext cx="2901442" cy="2901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BD09EE-A9D8-4A54-75BA-D36340EEE3D1}"/>
                </a:ext>
              </a:extLst>
            </p:cNvPr>
            <p:cNvSpPr txBox="1"/>
            <p:nvPr/>
          </p:nvSpPr>
          <p:spPr>
            <a:xfrm>
              <a:off x="9638156" y="1541969"/>
              <a:ext cx="740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32-bit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A0376F9-D0DD-1AB3-8AD4-DD3E211C3134}"/>
              </a:ext>
            </a:extLst>
          </p:cNvPr>
          <p:cNvGrpSpPr/>
          <p:nvPr/>
        </p:nvGrpSpPr>
        <p:grpSpPr>
          <a:xfrm>
            <a:off x="8350448" y="3381470"/>
            <a:ext cx="2901441" cy="2901441"/>
            <a:chOff x="8928344" y="3941661"/>
            <a:chExt cx="2901441" cy="2901441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8F07EA8-FC86-203E-093B-EBB232ADBD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8344" y="3941661"/>
              <a:ext cx="2901441" cy="29014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024E5A3-6D28-CF2D-C08B-5EEC5777C117}"/>
                </a:ext>
              </a:extLst>
            </p:cNvPr>
            <p:cNvSpPr txBox="1"/>
            <p:nvPr/>
          </p:nvSpPr>
          <p:spPr>
            <a:xfrm>
              <a:off x="9638156" y="4284611"/>
              <a:ext cx="623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5-bit</a:t>
              </a:r>
            </a:p>
          </p:txBody>
        </p:sp>
      </p:grpSp>
      <p:sp>
        <p:nvSpPr>
          <p:cNvPr id="19" name="Right Arrow 18">
            <a:extLst>
              <a:ext uri="{FF2B5EF4-FFF2-40B4-BE49-F238E27FC236}">
                <a16:creationId xmlns:a16="http://schemas.microsoft.com/office/drawing/2014/main" id="{C8C07D13-B29B-719F-867E-3EBF20908E5E}"/>
              </a:ext>
            </a:extLst>
          </p:cNvPr>
          <p:cNvSpPr/>
          <p:nvPr/>
        </p:nvSpPr>
        <p:spPr>
          <a:xfrm>
            <a:off x="3451704" y="4596588"/>
            <a:ext cx="1333607" cy="47120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77FE3B1-F30D-3D74-02EC-5B4CDDB920AA}"/>
              </a:ext>
            </a:extLst>
          </p:cNvPr>
          <p:cNvSpPr/>
          <p:nvPr/>
        </p:nvSpPr>
        <p:spPr>
          <a:xfrm>
            <a:off x="7321456" y="4596588"/>
            <a:ext cx="1333607" cy="47120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77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had sub-8-bit quantization-aware training (S8BQAT)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Hard to productize especially when we don’t own the model training: too expensive as it’s “in-training”!</a:t>
            </a:r>
          </a:p>
          <a:p>
            <a:pPr lvl="2"/>
            <a:r>
              <a:rPr lang="en-US" dirty="0"/>
              <a:t>~3 weeks to enable 8-bit Conformer for cloud ASR</a:t>
            </a:r>
          </a:p>
          <a:p>
            <a:pPr lvl="2"/>
            <a:r>
              <a:rPr lang="en-US" dirty="0"/>
              <a:t>6 p3.16xlarge instance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2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From in-training to post-training using per-layer wrapper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Per-layer: </a:t>
            </a:r>
          </a:p>
          <a:p>
            <a:pPr lvl="1"/>
            <a:r>
              <a:rPr lang="en-US" dirty="0"/>
              <a:t>Quantization:</a:t>
            </a:r>
          </a:p>
          <a:p>
            <a:pPr lvl="2"/>
            <a:r>
              <a:rPr lang="en-US" dirty="0"/>
              <a:t>Sufficient for 8-bit quantization (8-bit </a:t>
            </a:r>
            <a:r>
              <a:rPr lang="en-US" dirty="0" err="1"/>
              <a:t>WoQ</a:t>
            </a:r>
            <a:r>
              <a:rPr lang="en-US" dirty="0"/>
              <a:t> and Smooth Quant.)</a:t>
            </a:r>
          </a:p>
          <a:p>
            <a:pPr lvl="2"/>
            <a:r>
              <a:rPr lang="en-US" dirty="0"/>
              <a:t>Sub 4-bit quantization may lead to degradation.</a:t>
            </a:r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https://quip-</a:t>
            </a:r>
            <a:r>
              <a:rPr lang="en-US" dirty="0" err="1"/>
              <a:t>amazon.com</a:t>
            </a:r>
            <a:r>
              <a:rPr lang="en-US" dirty="0"/>
              <a:t>/JNUcAlvAzi2Q/AGI-Quantization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5082C-DFD0-4E93-2DBF-FA1EC95AB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596" y="2848621"/>
            <a:ext cx="8994486" cy="322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2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From in-training to post-training using per-layer wrapper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Per-layer:</a:t>
            </a:r>
          </a:p>
          <a:p>
            <a:pPr lvl="1"/>
            <a:r>
              <a:rPr lang="en-US" dirty="0"/>
              <a:t>Pruning: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01781E-1B7B-1787-186F-B13152582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223" y="2148032"/>
            <a:ext cx="7772400" cy="382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5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Regional means neither global nor local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FB87FEC-7E83-E037-2411-0752B6D7A23E}"/>
              </a:ext>
            </a:extLst>
          </p:cNvPr>
          <p:cNvSpPr/>
          <p:nvPr/>
        </p:nvSpPr>
        <p:spPr>
          <a:xfrm>
            <a:off x="7565413" y="1495437"/>
            <a:ext cx="1993392" cy="3872091"/>
          </a:xfrm>
          <a:prstGeom prst="roundRect">
            <a:avLst/>
          </a:prstGeom>
          <a:solidFill>
            <a:schemeClr val="bg1"/>
          </a:solidFill>
          <a:ln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93392"/>
                      <a:gd name="connsiteY0" fmla="*/ 332239 h 3771071"/>
                      <a:gd name="connsiteX1" fmla="*/ 332239 w 1993392"/>
                      <a:gd name="connsiteY1" fmla="*/ 0 h 3771071"/>
                      <a:gd name="connsiteX2" fmla="*/ 1661153 w 1993392"/>
                      <a:gd name="connsiteY2" fmla="*/ 0 h 3771071"/>
                      <a:gd name="connsiteX3" fmla="*/ 1993392 w 1993392"/>
                      <a:gd name="connsiteY3" fmla="*/ 332239 h 3771071"/>
                      <a:gd name="connsiteX4" fmla="*/ 1993392 w 1993392"/>
                      <a:gd name="connsiteY4" fmla="*/ 3438832 h 3771071"/>
                      <a:gd name="connsiteX5" fmla="*/ 1661153 w 1993392"/>
                      <a:gd name="connsiteY5" fmla="*/ 3771071 h 3771071"/>
                      <a:gd name="connsiteX6" fmla="*/ 332239 w 1993392"/>
                      <a:gd name="connsiteY6" fmla="*/ 3771071 h 3771071"/>
                      <a:gd name="connsiteX7" fmla="*/ 0 w 1993392"/>
                      <a:gd name="connsiteY7" fmla="*/ 3438832 h 3771071"/>
                      <a:gd name="connsiteX8" fmla="*/ 0 w 1993392"/>
                      <a:gd name="connsiteY8" fmla="*/ 332239 h 3771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3392" h="3771071" fill="none" extrusionOk="0">
                        <a:moveTo>
                          <a:pt x="0" y="332239"/>
                        </a:moveTo>
                        <a:cubicBezTo>
                          <a:pt x="-10590" y="147035"/>
                          <a:pt x="166016" y="14122"/>
                          <a:pt x="332239" y="0"/>
                        </a:cubicBezTo>
                        <a:cubicBezTo>
                          <a:pt x="773625" y="-4497"/>
                          <a:pt x="1470733" y="23632"/>
                          <a:pt x="1661153" y="0"/>
                        </a:cubicBezTo>
                        <a:cubicBezTo>
                          <a:pt x="1851992" y="11319"/>
                          <a:pt x="2008884" y="167725"/>
                          <a:pt x="1993392" y="332239"/>
                        </a:cubicBezTo>
                        <a:cubicBezTo>
                          <a:pt x="1842953" y="1305226"/>
                          <a:pt x="2079271" y="2431177"/>
                          <a:pt x="1993392" y="3438832"/>
                        </a:cubicBezTo>
                        <a:cubicBezTo>
                          <a:pt x="1974225" y="3625470"/>
                          <a:pt x="1842447" y="3769555"/>
                          <a:pt x="1661153" y="3771071"/>
                        </a:cubicBezTo>
                        <a:cubicBezTo>
                          <a:pt x="1015737" y="3803069"/>
                          <a:pt x="876626" y="3727545"/>
                          <a:pt x="332239" y="3771071"/>
                        </a:cubicBezTo>
                        <a:cubicBezTo>
                          <a:pt x="149259" y="3764165"/>
                          <a:pt x="-22837" y="3635657"/>
                          <a:pt x="0" y="3438832"/>
                        </a:cubicBezTo>
                        <a:cubicBezTo>
                          <a:pt x="64656" y="2531310"/>
                          <a:pt x="-17807" y="669685"/>
                          <a:pt x="0" y="332239"/>
                        </a:cubicBezTo>
                        <a:close/>
                      </a:path>
                      <a:path w="1993392" h="3771071" stroke="0" extrusionOk="0">
                        <a:moveTo>
                          <a:pt x="0" y="332239"/>
                        </a:moveTo>
                        <a:cubicBezTo>
                          <a:pt x="-20893" y="135861"/>
                          <a:pt x="140449" y="3115"/>
                          <a:pt x="332239" y="0"/>
                        </a:cubicBezTo>
                        <a:cubicBezTo>
                          <a:pt x="469005" y="-69514"/>
                          <a:pt x="1297740" y="88938"/>
                          <a:pt x="1661153" y="0"/>
                        </a:cubicBezTo>
                        <a:cubicBezTo>
                          <a:pt x="1829045" y="15233"/>
                          <a:pt x="1989929" y="167890"/>
                          <a:pt x="1993392" y="332239"/>
                        </a:cubicBezTo>
                        <a:cubicBezTo>
                          <a:pt x="2013579" y="1078778"/>
                          <a:pt x="2145872" y="2736674"/>
                          <a:pt x="1993392" y="3438832"/>
                        </a:cubicBezTo>
                        <a:cubicBezTo>
                          <a:pt x="1995988" y="3622631"/>
                          <a:pt x="1846135" y="3768004"/>
                          <a:pt x="1661153" y="3771071"/>
                        </a:cubicBezTo>
                        <a:cubicBezTo>
                          <a:pt x="1415567" y="3683939"/>
                          <a:pt x="588353" y="3765407"/>
                          <a:pt x="332239" y="3771071"/>
                        </a:cubicBezTo>
                        <a:cubicBezTo>
                          <a:pt x="147196" y="3756271"/>
                          <a:pt x="-5188" y="3629533"/>
                          <a:pt x="0" y="3438832"/>
                        </a:cubicBezTo>
                        <a:cubicBezTo>
                          <a:pt x="-38581" y="2436448"/>
                          <a:pt x="63341" y="1618485"/>
                          <a:pt x="0" y="33223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0F1EBD5-E4D8-8492-B1D9-6CD458E6E6FA}"/>
              </a:ext>
            </a:extLst>
          </p:cNvPr>
          <p:cNvSpPr/>
          <p:nvPr/>
        </p:nvSpPr>
        <p:spPr>
          <a:xfrm>
            <a:off x="7772400" y="348475"/>
            <a:ext cx="1579418" cy="51954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Tokens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85BF380-B1B6-19B1-C891-8DBE02FF34D3}"/>
              </a:ext>
            </a:extLst>
          </p:cNvPr>
          <p:cNvSpPr/>
          <p:nvPr/>
        </p:nvSpPr>
        <p:spPr>
          <a:xfrm>
            <a:off x="7803386" y="5702100"/>
            <a:ext cx="1579418" cy="51954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Tokens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27122BF-A131-0E13-2E03-08332E510A0F}"/>
              </a:ext>
            </a:extLst>
          </p:cNvPr>
          <p:cNvSpPr/>
          <p:nvPr/>
        </p:nvSpPr>
        <p:spPr>
          <a:xfrm>
            <a:off x="7794012" y="4526502"/>
            <a:ext cx="1579418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9781826-596F-97D5-D2AA-35E51B6CB1B7}"/>
              </a:ext>
            </a:extLst>
          </p:cNvPr>
          <p:cNvSpPr/>
          <p:nvPr/>
        </p:nvSpPr>
        <p:spPr>
          <a:xfrm>
            <a:off x="7794012" y="3796822"/>
            <a:ext cx="1579418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D84AC04-50C1-9EC2-6930-D709FC839241}"/>
              </a:ext>
            </a:extLst>
          </p:cNvPr>
          <p:cNvSpPr/>
          <p:nvPr/>
        </p:nvSpPr>
        <p:spPr>
          <a:xfrm>
            <a:off x="7794013" y="2534863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65499C-B35E-3EA9-6CEB-7252BE76CA35}"/>
              </a:ext>
            </a:extLst>
          </p:cNvPr>
          <p:cNvSpPr/>
          <p:nvPr/>
        </p:nvSpPr>
        <p:spPr>
          <a:xfrm>
            <a:off x="7794012" y="1723841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556613A-7AC0-B5C5-5C7B-8BA9286E101B}"/>
              </a:ext>
            </a:extLst>
          </p:cNvPr>
          <p:cNvSpPr/>
          <p:nvPr/>
        </p:nvSpPr>
        <p:spPr>
          <a:xfrm>
            <a:off x="8593096" y="2534863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4CE0292-E988-4E5F-5C93-D70516D09951}"/>
              </a:ext>
            </a:extLst>
          </p:cNvPr>
          <p:cNvSpPr/>
          <p:nvPr/>
        </p:nvSpPr>
        <p:spPr>
          <a:xfrm>
            <a:off x="7812761" y="3020143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RMSNorm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D1E9D41-627C-D0F0-8E3D-3AB9E7937270}"/>
              </a:ext>
            </a:extLst>
          </p:cNvPr>
          <p:cNvSpPr/>
          <p:nvPr/>
        </p:nvSpPr>
        <p:spPr>
          <a:xfrm>
            <a:off x="7803386" y="4973398"/>
            <a:ext cx="1579418" cy="239250"/>
          </a:xfrm>
          <a:prstGeom prst="roundRect">
            <a:avLst>
              <a:gd name="adj" fmla="val 47243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RMSNorm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16A9CB2-3185-3E02-0F3B-9DD31D816160}"/>
              </a:ext>
            </a:extLst>
          </p:cNvPr>
          <p:cNvSpPr/>
          <p:nvPr/>
        </p:nvSpPr>
        <p:spPr>
          <a:xfrm>
            <a:off x="7803386" y="4166163"/>
            <a:ext cx="1579418" cy="239250"/>
          </a:xfrm>
          <a:prstGeom prst="roundRect">
            <a:avLst>
              <a:gd name="adj" fmla="val 50000"/>
            </a:avLst>
          </a:prstGeom>
          <a:solidFill>
            <a:srgbClr val="FFE2F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Dot-Prod Attn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4B421E8-DC0E-4CBA-E116-44686BE56A58}"/>
              </a:ext>
            </a:extLst>
          </p:cNvPr>
          <p:cNvSpPr/>
          <p:nvPr/>
        </p:nvSpPr>
        <p:spPr>
          <a:xfrm>
            <a:off x="8589770" y="2187889"/>
            <a:ext cx="780334" cy="239250"/>
          </a:xfrm>
          <a:prstGeom prst="roundRect">
            <a:avLst>
              <a:gd name="adj" fmla="val 50000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SiLU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1F375C3-477F-D7E1-2345-EC3249913C64}"/>
              </a:ext>
            </a:extLst>
          </p:cNvPr>
          <p:cNvSpPr/>
          <p:nvPr/>
        </p:nvSpPr>
        <p:spPr>
          <a:xfrm>
            <a:off x="7738918" y="1622311"/>
            <a:ext cx="1691870" cy="1287209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4073DAE-191B-77A6-B062-05BB06966D9C}"/>
              </a:ext>
            </a:extLst>
          </p:cNvPr>
          <p:cNvSpPr/>
          <p:nvPr/>
        </p:nvSpPr>
        <p:spPr>
          <a:xfrm>
            <a:off x="7747160" y="3671324"/>
            <a:ext cx="1691870" cy="1194352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DB3996F-962E-CEA9-BF54-9E52B6686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270" y="2044433"/>
            <a:ext cx="152400" cy="1587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B9CF770-E055-177E-874D-31CBDA422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270" y="1228965"/>
            <a:ext cx="152400" cy="1587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313FC5-A384-1EAE-32B1-4ECE01345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270" y="3399480"/>
            <a:ext cx="152400" cy="1587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F1D68AA-E023-D969-A9A9-775B8CAA465F}"/>
              </a:ext>
            </a:extLst>
          </p:cNvPr>
          <p:cNvCxnSpPr>
            <a:cxnSpLocks/>
          </p:cNvCxnSpPr>
          <p:nvPr/>
        </p:nvCxnSpPr>
        <p:spPr>
          <a:xfrm>
            <a:off x="8602470" y="4036072"/>
            <a:ext cx="0" cy="130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783C5C0-A9DE-E0D9-40FE-76F0FE42F308}"/>
              </a:ext>
            </a:extLst>
          </p:cNvPr>
          <p:cNvCxnSpPr>
            <a:cxnSpLocks/>
          </p:cNvCxnSpPr>
          <p:nvPr/>
        </p:nvCxnSpPr>
        <p:spPr>
          <a:xfrm>
            <a:off x="8600202" y="4396411"/>
            <a:ext cx="0" cy="130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7D1F58A-8464-BC0B-461D-1FED6F45C239}"/>
              </a:ext>
            </a:extLst>
          </p:cNvPr>
          <p:cNvCxnSpPr>
            <a:cxnSpLocks/>
          </p:cNvCxnSpPr>
          <p:nvPr/>
        </p:nvCxnSpPr>
        <p:spPr>
          <a:xfrm>
            <a:off x="8605899" y="4765752"/>
            <a:ext cx="0" cy="2076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7495FC2-69CF-1CEF-A2FE-C7BFD66B7F06}"/>
              </a:ext>
            </a:extLst>
          </p:cNvPr>
          <p:cNvCxnSpPr>
            <a:cxnSpLocks/>
          </p:cNvCxnSpPr>
          <p:nvPr/>
        </p:nvCxnSpPr>
        <p:spPr>
          <a:xfrm>
            <a:off x="8600202" y="5212648"/>
            <a:ext cx="0" cy="4582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C6A50B6-289B-E7D3-EA96-9F56F2387C44}"/>
              </a:ext>
            </a:extLst>
          </p:cNvPr>
          <p:cNvCxnSpPr>
            <a:cxnSpLocks/>
          </p:cNvCxnSpPr>
          <p:nvPr/>
        </p:nvCxnSpPr>
        <p:spPr>
          <a:xfrm>
            <a:off x="8602136" y="3541233"/>
            <a:ext cx="0" cy="2555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9EF173A-424D-3664-D00F-B7AA8BA860AE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>
            <a:off x="8602470" y="3259393"/>
            <a:ext cx="0" cy="1400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B55E4C5-A8C6-1701-AEBC-D85AADA6B860}"/>
              </a:ext>
            </a:extLst>
          </p:cNvPr>
          <p:cNvCxnSpPr>
            <a:cxnSpLocks/>
          </p:cNvCxnSpPr>
          <p:nvPr/>
        </p:nvCxnSpPr>
        <p:spPr>
          <a:xfrm>
            <a:off x="8600202" y="2880056"/>
            <a:ext cx="0" cy="1400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E526F14-9A13-2510-793E-0FCDCCFC4A3C}"/>
              </a:ext>
            </a:extLst>
          </p:cNvPr>
          <p:cNvCxnSpPr>
            <a:cxnSpLocks/>
          </p:cNvCxnSpPr>
          <p:nvPr/>
        </p:nvCxnSpPr>
        <p:spPr>
          <a:xfrm flipH="1">
            <a:off x="8194987" y="2880056"/>
            <a:ext cx="7945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A686496-6318-CFBE-66D4-F6B6E5A5B8A5}"/>
              </a:ext>
            </a:extLst>
          </p:cNvPr>
          <p:cNvCxnSpPr>
            <a:cxnSpLocks/>
          </p:cNvCxnSpPr>
          <p:nvPr/>
        </p:nvCxnSpPr>
        <p:spPr>
          <a:xfrm>
            <a:off x="8992448" y="2774113"/>
            <a:ext cx="0" cy="105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CD547B5-C56C-AAD1-8C12-9D9508DF6AE3}"/>
              </a:ext>
            </a:extLst>
          </p:cNvPr>
          <p:cNvCxnSpPr>
            <a:cxnSpLocks/>
          </p:cNvCxnSpPr>
          <p:nvPr/>
        </p:nvCxnSpPr>
        <p:spPr>
          <a:xfrm>
            <a:off x="8191812" y="2774113"/>
            <a:ext cx="0" cy="105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5F0DB2E-D643-A6DE-799F-2BC18DD548EC}"/>
              </a:ext>
            </a:extLst>
          </p:cNvPr>
          <p:cNvCxnSpPr>
            <a:cxnSpLocks/>
          </p:cNvCxnSpPr>
          <p:nvPr/>
        </p:nvCxnSpPr>
        <p:spPr>
          <a:xfrm>
            <a:off x="8191812" y="2123808"/>
            <a:ext cx="0" cy="411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31D6FE2-2CB0-8A11-7B59-071A8D91F0B3}"/>
              </a:ext>
            </a:extLst>
          </p:cNvPr>
          <p:cNvCxnSpPr>
            <a:cxnSpLocks/>
          </p:cNvCxnSpPr>
          <p:nvPr/>
        </p:nvCxnSpPr>
        <p:spPr>
          <a:xfrm>
            <a:off x="8986410" y="2428919"/>
            <a:ext cx="0" cy="105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79041EB-89D0-45EB-E965-4A5CF0C619F5}"/>
              </a:ext>
            </a:extLst>
          </p:cNvPr>
          <p:cNvCxnSpPr>
            <a:cxnSpLocks/>
          </p:cNvCxnSpPr>
          <p:nvPr/>
        </p:nvCxnSpPr>
        <p:spPr>
          <a:xfrm>
            <a:off x="8986410" y="2123808"/>
            <a:ext cx="0" cy="640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310CDAC-833D-0159-9ED2-67D81C2137B7}"/>
              </a:ext>
            </a:extLst>
          </p:cNvPr>
          <p:cNvCxnSpPr>
            <a:cxnSpLocks/>
            <a:endCxn id="26" idx="3"/>
          </p:cNvCxnSpPr>
          <p:nvPr/>
        </p:nvCxnSpPr>
        <p:spPr>
          <a:xfrm flipH="1">
            <a:off x="8678670" y="2123808"/>
            <a:ext cx="3077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4965343-46DC-F1C3-AAB4-B46D6413C314}"/>
              </a:ext>
            </a:extLst>
          </p:cNvPr>
          <p:cNvCxnSpPr>
            <a:cxnSpLocks/>
          </p:cNvCxnSpPr>
          <p:nvPr/>
        </p:nvCxnSpPr>
        <p:spPr>
          <a:xfrm flipH="1">
            <a:off x="8191812" y="2126716"/>
            <a:ext cx="334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2D86C1B-AD7D-4E9E-FFDA-24029C12FBFD}"/>
              </a:ext>
            </a:extLst>
          </p:cNvPr>
          <p:cNvCxnSpPr>
            <a:cxnSpLocks/>
          </p:cNvCxnSpPr>
          <p:nvPr/>
        </p:nvCxnSpPr>
        <p:spPr>
          <a:xfrm>
            <a:off x="8600202" y="1963091"/>
            <a:ext cx="0" cy="813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A3078CA-1352-D5B7-2F36-FA6BD398E3C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8602470" y="1387715"/>
            <a:ext cx="1128" cy="3361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F7A89CD-89AB-7622-565C-7AAF35F84929}"/>
              </a:ext>
            </a:extLst>
          </p:cNvPr>
          <p:cNvCxnSpPr>
            <a:cxnSpLocks/>
          </p:cNvCxnSpPr>
          <p:nvPr/>
        </p:nvCxnSpPr>
        <p:spPr>
          <a:xfrm flipH="1">
            <a:off x="8600202" y="5501900"/>
            <a:ext cx="11080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51E25EF-42C6-A867-B234-E0CC1BC1D63B}"/>
              </a:ext>
            </a:extLst>
          </p:cNvPr>
          <p:cNvCxnSpPr>
            <a:cxnSpLocks/>
          </p:cNvCxnSpPr>
          <p:nvPr/>
        </p:nvCxnSpPr>
        <p:spPr>
          <a:xfrm>
            <a:off x="9708204" y="1308340"/>
            <a:ext cx="0" cy="4193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156E5E3-31E6-89A5-66F6-EB2007CBE4E7}"/>
              </a:ext>
            </a:extLst>
          </p:cNvPr>
          <p:cNvCxnSpPr>
            <a:cxnSpLocks/>
          </p:cNvCxnSpPr>
          <p:nvPr/>
        </p:nvCxnSpPr>
        <p:spPr>
          <a:xfrm flipH="1">
            <a:off x="8612626" y="1308340"/>
            <a:ext cx="10955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6C4A37B-51F2-F7D6-366A-62094DE91970}"/>
              </a:ext>
            </a:extLst>
          </p:cNvPr>
          <p:cNvCxnSpPr>
            <a:cxnSpLocks/>
          </p:cNvCxnSpPr>
          <p:nvPr/>
        </p:nvCxnSpPr>
        <p:spPr>
          <a:xfrm>
            <a:off x="8606064" y="953051"/>
            <a:ext cx="0" cy="281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43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RO: the come into being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Regional means non-local neither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7426C-1E0E-B84C-5D5E-D810C6EACA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02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“RO”: the come into being</a:t>
            </a:r>
          </a:p>
          <a:p>
            <a:r>
              <a:rPr lang="en-US" dirty="0"/>
              <a:t>Primitive pruning results</a:t>
            </a:r>
          </a:p>
          <a:p>
            <a:pPr lvl="1"/>
            <a:r>
              <a:rPr lang="en-US" dirty="0"/>
              <a:t>Perplexity</a:t>
            </a:r>
          </a:p>
          <a:p>
            <a:pPr lvl="1"/>
            <a:r>
              <a:rPr lang="en-US" dirty="0"/>
              <a:t>Zero-shot accuracy</a:t>
            </a:r>
          </a:p>
          <a:p>
            <a:pPr lvl="1"/>
            <a:r>
              <a:rPr lang="en-US" dirty="0"/>
              <a:t>Latency &amp; memory reduction</a:t>
            </a:r>
          </a:p>
          <a:p>
            <a:r>
              <a:rPr lang="en-US" dirty="0"/>
              <a:t>Role of engagement w. AGI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Neural Efficiency Team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F3138-F706-2C9B-7868-680A88755C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EDA0798D-109A-ED44-A64C-7534A7AB9B92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69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1563</TotalTime>
  <Words>397</Words>
  <Application>Microsoft Macintosh PowerPoint</Application>
  <PresentationFormat>Widescreen</PresentationFormat>
  <Paragraphs>115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.AppleSystemUIFont</vt:lpstr>
      <vt:lpstr>AppleMyungjo</vt:lpstr>
      <vt:lpstr>Arial</vt:lpstr>
      <vt:lpstr>Calibri</vt:lpstr>
      <vt:lpstr>Calibri Light</vt:lpstr>
      <vt:lpstr>Helvetica Neue</vt:lpstr>
      <vt:lpstr>Helvetica Neue Thin</vt:lpstr>
      <vt:lpstr>Monaco</vt:lpstr>
      <vt:lpstr>Wingdings</vt:lpstr>
      <vt:lpstr>Office Theme</vt:lpstr>
      <vt:lpstr>PowerPoint Presentation</vt:lpstr>
      <vt:lpstr>Agenda</vt:lpstr>
      <vt:lpstr>RO: the come into being</vt:lpstr>
      <vt:lpstr>RO: the come into being</vt:lpstr>
      <vt:lpstr>RO: the come into being</vt:lpstr>
      <vt:lpstr>RO: the come into being</vt:lpstr>
      <vt:lpstr>RO: the come into being</vt:lpstr>
      <vt:lpstr>RO: the come into being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33</cp:revision>
  <dcterms:created xsi:type="dcterms:W3CDTF">2023-05-24T17:11:38Z</dcterms:created>
  <dcterms:modified xsi:type="dcterms:W3CDTF">2024-10-07T22:13:36Z</dcterms:modified>
</cp:coreProperties>
</file>

<file path=docProps/thumbnail.jpeg>
</file>